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753600" cy="73152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Nunito Sans" panose="020F0502020204030204" pitchFamily="2" charset="0"/>
      <p:regular r:id="rId18"/>
    </p:embeddedFont>
    <p:embeddedFont>
      <p:font typeface="Nunito Sans Heavy" panose="020B0604020202020204" charset="0"/>
      <p:regular r:id="rId19"/>
    </p:embeddedFont>
    <p:embeddedFont>
      <p:font typeface="Source Sans Pro" panose="020B0503030403020204" pitchFamily="34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1598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13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666" t="-6444" r="-16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31520" y="731520"/>
            <a:ext cx="8290560" cy="5852160"/>
          </a:xfrm>
          <a:custGeom>
            <a:avLst/>
            <a:gdLst/>
            <a:ahLst/>
            <a:cxnLst/>
            <a:rect l="l" t="t" r="r" b="b"/>
            <a:pathLst>
              <a:path w="8290560" h="5852160">
                <a:moveTo>
                  <a:pt x="0" y="0"/>
                </a:moveTo>
                <a:lnTo>
                  <a:pt x="8290560" y="0"/>
                </a:lnTo>
                <a:lnTo>
                  <a:pt x="8290560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</a:blip>
            <a:stretch>
              <a:fillRect l="-8946" r="-894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4296223" y="1176270"/>
            <a:ext cx="1161153" cy="1161153"/>
          </a:xfrm>
          <a:custGeom>
            <a:avLst/>
            <a:gdLst/>
            <a:ahLst/>
            <a:cxnLst/>
            <a:rect l="l" t="t" r="r" b="b"/>
            <a:pathLst>
              <a:path w="1161153" h="1161153">
                <a:moveTo>
                  <a:pt x="0" y="0"/>
                </a:moveTo>
                <a:lnTo>
                  <a:pt x="1161154" y="0"/>
                </a:lnTo>
                <a:lnTo>
                  <a:pt x="1161154" y="1161153"/>
                </a:lnTo>
                <a:lnTo>
                  <a:pt x="0" y="11611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7642457" y="6173572"/>
            <a:ext cx="2111143" cy="41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2"/>
              </a:lnSpc>
            </a:pPr>
            <a:r>
              <a:rPr lang="en-US" sz="1493">
                <a:solidFill>
                  <a:srgbClr val="FFFFFF"/>
                </a:solidFill>
                <a:latin typeface="Source Sans Pro"/>
              </a:rPr>
              <a:t>Presented By: </a:t>
            </a:r>
          </a:p>
          <a:p>
            <a:pPr>
              <a:lnSpc>
                <a:spcPts val="1612"/>
              </a:lnSpc>
            </a:pPr>
            <a:r>
              <a:rPr lang="en-US" sz="1493">
                <a:solidFill>
                  <a:srgbClr val="FFFFFF"/>
                </a:solidFill>
                <a:latin typeface="Source Sans Pro"/>
              </a:rPr>
              <a:t>Tech Raiders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6639" y="2347933"/>
            <a:ext cx="7640320" cy="2343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0"/>
              </a:lnSpc>
            </a:pPr>
            <a:r>
              <a:rPr lang="en-US" sz="4479" spc="743" dirty="0">
                <a:solidFill>
                  <a:srgbClr val="FFFFFF"/>
                </a:solidFill>
                <a:latin typeface="Nunito Sans Heavy"/>
              </a:rPr>
              <a:t>IOT BASED SMART FARMING SYSTEM USING AI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B8BAA-BA02-A74A-E6A5-B6F515A0A1DF}"/>
              </a:ext>
            </a:extLst>
          </p:cNvPr>
          <p:cNvSpPr txBox="1"/>
          <p:nvPr/>
        </p:nvSpPr>
        <p:spPr>
          <a:xfrm>
            <a:off x="1981199" y="4800600"/>
            <a:ext cx="67157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Team Members Name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>
                <a:solidFill>
                  <a:schemeClr val="bg1"/>
                </a:solidFill>
              </a:rPr>
              <a:t>Varad</a:t>
            </a:r>
            <a:r>
              <a:rPr lang="en-IN" sz="2400" dirty="0">
                <a:solidFill>
                  <a:schemeClr val="bg1"/>
                </a:solidFill>
              </a:rPr>
              <a:t> Agarwal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Shyam Singh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Yuvraj Singh Rathore</a:t>
            </a: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886972A7-1B4F-AE61-EE39-93A2AF957A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75146" t="-175146" r="-175146" b="-175146"/>
          <a:stretch>
            <a:fillRect/>
          </a:stretch>
        </p:blipFill>
        <p:spPr>
          <a:xfrm>
            <a:off x="7471258" y="5032858"/>
            <a:ext cx="2194560" cy="219456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46"/>
    </mc:Choice>
    <mc:Fallback>
      <p:transition spd="slow" advTm="23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14" t="-6936" r="-1011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3508170"/>
            <a:ext cx="9753600" cy="3807030"/>
          </a:xfrm>
          <a:custGeom>
            <a:avLst/>
            <a:gdLst/>
            <a:ahLst/>
            <a:cxnLst/>
            <a:rect l="l" t="t" r="r" b="b"/>
            <a:pathLst>
              <a:path w="9753600" h="3807030">
                <a:moveTo>
                  <a:pt x="0" y="0"/>
                </a:moveTo>
                <a:lnTo>
                  <a:pt x="9753600" y="0"/>
                </a:lnTo>
                <a:lnTo>
                  <a:pt x="9753600" y="3807030"/>
                </a:lnTo>
                <a:lnTo>
                  <a:pt x="0" y="3807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5000"/>
            </a:blip>
            <a:stretch>
              <a:fillRect l="-9494" t="-103361" r="-949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599440" y="4686180"/>
            <a:ext cx="6320684" cy="130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52"/>
              </a:lnSpc>
            </a:pPr>
            <a:r>
              <a:rPr lang="en-US" sz="7680" spc="1274">
                <a:solidFill>
                  <a:srgbClr val="FFFFFF"/>
                </a:solidFill>
                <a:latin typeface="Nunito Sans Heavy"/>
              </a:rPr>
              <a:t>THANKS</a:t>
            </a:r>
          </a:p>
        </p:txBody>
      </p:sp>
      <p:sp>
        <p:nvSpPr>
          <p:cNvPr id="5" name="Freeform 5"/>
          <p:cNvSpPr/>
          <p:nvPr/>
        </p:nvSpPr>
        <p:spPr>
          <a:xfrm>
            <a:off x="8124092" y="2967736"/>
            <a:ext cx="1080868" cy="1080868"/>
          </a:xfrm>
          <a:custGeom>
            <a:avLst/>
            <a:gdLst/>
            <a:ahLst/>
            <a:cxnLst/>
            <a:rect l="l" t="t" r="r" b="b"/>
            <a:pathLst>
              <a:path w="1080868" h="1080868">
                <a:moveTo>
                  <a:pt x="0" y="0"/>
                </a:moveTo>
                <a:lnTo>
                  <a:pt x="1080868" y="0"/>
                </a:lnTo>
                <a:lnTo>
                  <a:pt x="1080868" y="1080868"/>
                </a:lnTo>
                <a:lnTo>
                  <a:pt x="0" y="10808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3821229" y="-166031"/>
            <a:ext cx="2111143" cy="768454"/>
            <a:chOff x="0" y="0"/>
            <a:chExt cx="1980573" cy="7209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80573" cy="720927"/>
            </a:xfrm>
            <a:custGeom>
              <a:avLst/>
              <a:gdLst/>
              <a:ahLst/>
              <a:cxnLst/>
              <a:rect l="l" t="t" r="r" b="b"/>
              <a:pathLst>
                <a:path w="1980573" h="720927">
                  <a:moveTo>
                    <a:pt x="1856113" y="720927"/>
                  </a:moveTo>
                  <a:lnTo>
                    <a:pt x="124460" y="720927"/>
                  </a:lnTo>
                  <a:cubicBezTo>
                    <a:pt x="55880" y="720927"/>
                    <a:pt x="0" y="665047"/>
                    <a:pt x="0" y="59646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56113" y="0"/>
                  </a:lnTo>
                  <a:cubicBezTo>
                    <a:pt x="1924693" y="0"/>
                    <a:pt x="1980573" y="55880"/>
                    <a:pt x="1980573" y="124460"/>
                  </a:cubicBezTo>
                  <a:lnTo>
                    <a:pt x="1980573" y="596467"/>
                  </a:lnTo>
                  <a:cubicBezTo>
                    <a:pt x="1980573" y="665047"/>
                    <a:pt x="1924693" y="720927"/>
                    <a:pt x="1856113" y="720927"/>
                  </a:cubicBezTo>
                  <a:close/>
                </a:path>
              </a:pathLst>
            </a:custGeom>
            <a:solidFill>
              <a:srgbClr val="F29F05"/>
            </a:solidFill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B9FBB76-07C2-287F-9D57-5A2236AE82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75147" t="-175147" r="-175147" b="-175147"/>
          <a:stretch>
            <a:fillRect/>
          </a:stretch>
        </p:blipFill>
        <p:spPr>
          <a:xfrm>
            <a:off x="7471258" y="5032858"/>
            <a:ext cx="2194560" cy="219456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2"/>
    </mc:Choice>
    <mc:Fallback>
      <p:transition spd="slow" advTm="3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935" t="-34825" r="-2599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548640" y="1400921"/>
            <a:ext cx="8656320" cy="4513357"/>
            <a:chOff x="0" y="0"/>
            <a:chExt cx="6862939" cy="35782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62939" cy="3578299"/>
            </a:xfrm>
            <a:custGeom>
              <a:avLst/>
              <a:gdLst/>
              <a:ahLst/>
              <a:cxnLst/>
              <a:rect l="l" t="t" r="r" b="b"/>
              <a:pathLst>
                <a:path w="6862939" h="3578299">
                  <a:moveTo>
                    <a:pt x="6738479" y="3578298"/>
                  </a:moveTo>
                  <a:lnTo>
                    <a:pt x="124460" y="3578298"/>
                  </a:lnTo>
                  <a:cubicBezTo>
                    <a:pt x="55880" y="3578298"/>
                    <a:pt x="0" y="3522418"/>
                    <a:pt x="0" y="34538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453838"/>
                  </a:lnTo>
                  <a:cubicBezTo>
                    <a:pt x="6862939" y="3522418"/>
                    <a:pt x="6807059" y="3578299"/>
                    <a:pt x="6738479" y="357829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83028" y="2110540"/>
            <a:ext cx="3094120" cy="309412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38820" r="-1130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927541" y="5525194"/>
            <a:ext cx="778169" cy="77816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394263" y="2291515"/>
            <a:ext cx="4782122" cy="361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6"/>
              </a:lnSpc>
            </a:pPr>
            <a:r>
              <a:rPr lang="en-US" sz="2813">
                <a:solidFill>
                  <a:srgbClr val="141414"/>
                </a:solidFill>
                <a:latin typeface="Nunito Sans Heavy"/>
              </a:rPr>
              <a:t>Data Science in Agriculture</a:t>
            </a:r>
          </a:p>
          <a:p>
            <a:pPr>
              <a:lnSpc>
                <a:spcPts val="1156"/>
              </a:lnSpc>
            </a:pPr>
            <a:endParaRPr lang="en-US" sz="2813">
              <a:solidFill>
                <a:srgbClr val="141414"/>
              </a:solidFill>
              <a:latin typeface="Nunito Sans Heavy"/>
            </a:endParaRPr>
          </a:p>
        </p:txBody>
      </p:sp>
      <p:sp>
        <p:nvSpPr>
          <p:cNvPr id="10" name="AutoShape 10"/>
          <p:cNvSpPr/>
          <p:nvPr/>
        </p:nvSpPr>
        <p:spPr>
          <a:xfrm rot="5400000">
            <a:off x="8164223" y="5893959"/>
            <a:ext cx="304804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4084680" y="2652747"/>
            <a:ext cx="4937400" cy="256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3338" lvl="1" indent="-241669">
              <a:lnSpc>
                <a:spcPts val="2686"/>
              </a:lnSpc>
              <a:buFont typeface="Arial"/>
              <a:buChar char="•"/>
            </a:pPr>
            <a:r>
              <a:rPr lang="en-US" sz="2238">
                <a:solidFill>
                  <a:srgbClr val="141414"/>
                </a:solidFill>
                <a:latin typeface="Nunito Sans"/>
              </a:rPr>
              <a:t>Remote Sensing for Field Analysis</a:t>
            </a:r>
          </a:p>
          <a:p>
            <a:pPr marL="483338" lvl="1" indent="-241669">
              <a:lnSpc>
                <a:spcPts val="2686"/>
              </a:lnSpc>
              <a:buFont typeface="Arial"/>
              <a:buChar char="•"/>
            </a:pPr>
            <a:r>
              <a:rPr lang="en-US" sz="2238">
                <a:solidFill>
                  <a:srgbClr val="141414"/>
                </a:solidFill>
                <a:latin typeface="Nunito Sans"/>
              </a:rPr>
              <a:t>Precise Agriculture</a:t>
            </a:r>
          </a:p>
          <a:p>
            <a:pPr marL="483338" lvl="1" indent="-241669">
              <a:lnSpc>
                <a:spcPts val="2686"/>
              </a:lnSpc>
              <a:buFont typeface="Arial"/>
              <a:buChar char="•"/>
            </a:pPr>
            <a:r>
              <a:rPr lang="en-US" sz="2238">
                <a:solidFill>
                  <a:srgbClr val="141414"/>
                </a:solidFill>
                <a:latin typeface="Nunito Sans"/>
              </a:rPr>
              <a:t>Crop Rotation Recommendations</a:t>
            </a:r>
          </a:p>
          <a:p>
            <a:pPr marL="483338" lvl="1" indent="-241669">
              <a:lnSpc>
                <a:spcPts val="2686"/>
              </a:lnSpc>
              <a:buFont typeface="Arial"/>
              <a:buChar char="•"/>
            </a:pPr>
            <a:r>
              <a:rPr lang="en-US" sz="2238">
                <a:solidFill>
                  <a:srgbClr val="141414"/>
                </a:solidFill>
                <a:latin typeface="Nunito Sans"/>
              </a:rPr>
              <a:t>Disease Prediction using CNN</a:t>
            </a:r>
          </a:p>
          <a:p>
            <a:pPr marL="483338" lvl="1" indent="-241669">
              <a:lnSpc>
                <a:spcPts val="2686"/>
              </a:lnSpc>
              <a:buFont typeface="Arial"/>
              <a:buChar char="•"/>
            </a:pPr>
            <a:r>
              <a:rPr lang="en-US" sz="2238">
                <a:solidFill>
                  <a:srgbClr val="141414"/>
                </a:solidFill>
                <a:latin typeface="Nunito Sans"/>
              </a:rPr>
              <a:t>Data-Driven Decision Support </a:t>
            </a:r>
          </a:p>
          <a:p>
            <a:pPr marL="483338" lvl="1" indent="-241669">
              <a:lnSpc>
                <a:spcPts val="2686"/>
              </a:lnSpc>
              <a:buFont typeface="Arial"/>
              <a:buChar char="•"/>
            </a:pPr>
            <a:r>
              <a:rPr lang="en-US" sz="2238">
                <a:solidFill>
                  <a:srgbClr val="141414"/>
                </a:solidFill>
                <a:latin typeface="Nunito Sans"/>
              </a:rPr>
              <a:t>Increase in crop yield</a:t>
            </a:r>
          </a:p>
          <a:p>
            <a:pPr marL="483338" lvl="1" indent="-241669">
              <a:lnSpc>
                <a:spcPts val="2686"/>
              </a:lnSpc>
              <a:buFont typeface="Arial"/>
              <a:buChar char="•"/>
            </a:pPr>
            <a:r>
              <a:rPr lang="en-US" sz="2238">
                <a:solidFill>
                  <a:srgbClr val="141414"/>
                </a:solidFill>
                <a:latin typeface="Nunito Sans"/>
              </a:rPr>
              <a:t>Optimized Resource Allocation</a:t>
            </a:r>
          </a:p>
          <a:p>
            <a:pPr algn="just">
              <a:lnSpc>
                <a:spcPts val="1119"/>
              </a:lnSpc>
            </a:pPr>
            <a:endParaRPr lang="en-US" sz="2238">
              <a:solidFill>
                <a:srgbClr val="141414"/>
              </a:solidFill>
              <a:latin typeface="Nunito Sans"/>
            </a:endParaRP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6E4C0B51-E755-87DF-5398-76A4E5104D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75146" t="-175146" r="-175146" b="-175146"/>
          <a:stretch>
            <a:fillRect/>
          </a:stretch>
        </p:blipFill>
        <p:spPr>
          <a:xfrm>
            <a:off x="7471258" y="5032858"/>
            <a:ext cx="2194560" cy="219456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83"/>
    </mc:Choice>
    <mc:Fallback>
      <p:transition spd="slow" advTm="23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8446" y="-559234"/>
            <a:ext cx="3804685" cy="4502586"/>
          </a:xfrm>
          <a:custGeom>
            <a:avLst/>
            <a:gdLst/>
            <a:ahLst/>
            <a:cxnLst/>
            <a:rect l="l" t="t" r="r" b="b"/>
            <a:pathLst>
              <a:path w="3804685" h="4502586">
                <a:moveTo>
                  <a:pt x="0" y="0"/>
                </a:moveTo>
                <a:lnTo>
                  <a:pt x="3804685" y="0"/>
                </a:lnTo>
                <a:lnTo>
                  <a:pt x="3804685" y="4502586"/>
                </a:lnTo>
                <a:lnTo>
                  <a:pt x="0" y="4502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840957" y="467290"/>
            <a:ext cx="6071687" cy="66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2"/>
              </a:lnSpc>
            </a:pPr>
            <a:r>
              <a:rPr lang="en-US" sz="5244">
                <a:solidFill>
                  <a:srgbClr val="141414"/>
                </a:solidFill>
                <a:latin typeface="Nunito Sans Heavy"/>
              </a:rPr>
              <a:t>Features of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880" y="1463792"/>
            <a:ext cx="9589840" cy="584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141414"/>
                </a:solidFill>
                <a:latin typeface="Canva Sans Bold"/>
              </a:rPr>
              <a:t>AI-Driven Crop Recommendations:</a:t>
            </a:r>
            <a:r>
              <a:rPr lang="en-US" sz="2199" dirty="0">
                <a:solidFill>
                  <a:srgbClr val="141414"/>
                </a:solidFill>
                <a:latin typeface="Canva Sans"/>
              </a:rPr>
              <a:t> Use machine learning to recommend crops based on soil, climate, and historical data for improved yields and resource management.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141414"/>
                </a:solidFill>
                <a:latin typeface="Canva Sans Bold"/>
              </a:rPr>
              <a:t>Disease Prediction and Prevention:</a:t>
            </a:r>
            <a:r>
              <a:rPr lang="en-US" sz="2199" dirty="0">
                <a:solidFill>
                  <a:srgbClr val="141414"/>
                </a:solidFill>
                <a:latin typeface="Canva Sans"/>
              </a:rPr>
              <a:t> Employ deep learning to detect plant diseases early, reducing crop losses.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141414"/>
                </a:solidFill>
                <a:latin typeface="Canva Sans Bold"/>
              </a:rPr>
              <a:t>IoT Data Collection:</a:t>
            </a:r>
            <a:r>
              <a:rPr lang="en-US" sz="2199" dirty="0">
                <a:solidFill>
                  <a:srgbClr val="141414"/>
                </a:solidFill>
                <a:latin typeface="Canva Sans"/>
              </a:rPr>
              <a:t> Utilize IoT sensors for real-time environmental data, aiding decision-making and remote field monitoring.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141414"/>
                </a:solidFill>
                <a:latin typeface="Canva Sans Bold"/>
              </a:rPr>
              <a:t>Remote Field Activity Control and Management:</a:t>
            </a:r>
            <a:r>
              <a:rPr lang="en-US" sz="2199" dirty="0">
                <a:solidFill>
                  <a:srgbClr val="141414"/>
                </a:solidFill>
                <a:latin typeface="Canva Sans"/>
              </a:rPr>
              <a:t> Utilizing IoT and AI, remote control optimizes farming: adjust irrigation, monitor conditions, and conserve resources for sustainable agriculture.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141414"/>
                </a:solidFill>
                <a:latin typeface="Canva Sans Bold"/>
              </a:rPr>
              <a:t>Drip Irrigation with Auto-Control:</a:t>
            </a:r>
            <a:r>
              <a:rPr lang="en-US" sz="2199" dirty="0">
                <a:solidFill>
                  <a:srgbClr val="141414"/>
                </a:solidFill>
                <a:latin typeface="Canva Sans"/>
              </a:rPr>
              <a:t> Implement manual and automatic control of the drip irrigation system for efficient water management.</a:t>
            </a:r>
          </a:p>
          <a:p>
            <a:pPr algn="just">
              <a:lnSpc>
                <a:spcPts val="3079"/>
              </a:lnSpc>
            </a:pPr>
            <a:endParaRPr lang="en-US" sz="2199" dirty="0">
              <a:solidFill>
                <a:srgbClr val="141414"/>
              </a:solidFill>
              <a:latin typeface="Canva Sans"/>
            </a:endParaRPr>
          </a:p>
          <a:p>
            <a:pPr algn="just">
              <a:lnSpc>
                <a:spcPts val="3079"/>
              </a:lnSpc>
            </a:pPr>
            <a:endParaRPr lang="en-US" sz="2199" dirty="0">
              <a:solidFill>
                <a:srgbClr val="141414"/>
              </a:solidFill>
              <a:latin typeface="Canva Sans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7AA0A2F-D139-C705-F9BE-83FD0BD111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75147" t="-175147" r="-175147" b="-175147"/>
          <a:stretch>
            <a:fillRect/>
          </a:stretch>
        </p:blipFill>
        <p:spPr>
          <a:xfrm>
            <a:off x="7471258" y="5032858"/>
            <a:ext cx="2194560" cy="219456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34"/>
    </mc:Choice>
    <mc:Fallback>
      <p:transition spd="slow" advTm="43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60029" y="160020"/>
            <a:ext cx="6433542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IoT in Agriculture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4842" y="1570090"/>
            <a:ext cx="26474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Hardware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5855" y="2394708"/>
            <a:ext cx="4541163" cy="466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NodeMCU ESP8266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Soil Moisture Sensor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DHT11 Sensor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Soil npk Sensor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LDR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Submersible Mini Water Pump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12V LED Strip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7805 Voltage Regulator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</a:rPr>
              <a:t>2×TIP122 Transistor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Resistor (4.7K, 10K)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Capacitor (0.1µF, 10 µF)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DS18B20 Temperature Sensor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60698" y="2394708"/>
            <a:ext cx="2032873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Adafruit IO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Circuito.io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Arduino ide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42241" y="1570090"/>
            <a:ext cx="233769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Software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33D2906-9731-A34C-CD5A-514FC4F87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75147" t="-175147" r="-175147" b="-175147"/>
          <a:stretch>
            <a:fillRect/>
          </a:stretch>
        </p:blipFill>
        <p:spPr>
          <a:xfrm>
            <a:off x="7471258" y="5032858"/>
            <a:ext cx="2194560" cy="219456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47"/>
    </mc:Choice>
    <mc:Fallback>
      <p:transition spd="slow" advTm="76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88629" y="4758355"/>
            <a:ext cx="5161641" cy="2097158"/>
          </a:xfrm>
          <a:custGeom>
            <a:avLst/>
            <a:gdLst/>
            <a:ahLst/>
            <a:cxnLst/>
            <a:rect l="l" t="t" r="r" b="b"/>
            <a:pathLst>
              <a:path w="5161641" h="2097158">
                <a:moveTo>
                  <a:pt x="0" y="0"/>
                </a:moveTo>
                <a:lnTo>
                  <a:pt x="5161641" y="0"/>
                </a:lnTo>
                <a:lnTo>
                  <a:pt x="5161641" y="2097158"/>
                </a:lnTo>
                <a:lnTo>
                  <a:pt x="0" y="2097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588" b="-85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988629" y="1442707"/>
            <a:ext cx="5161641" cy="2396129"/>
          </a:xfrm>
          <a:custGeom>
            <a:avLst/>
            <a:gdLst/>
            <a:ahLst/>
            <a:cxnLst/>
            <a:rect l="l" t="t" r="r" b="b"/>
            <a:pathLst>
              <a:path w="5161641" h="2396129">
                <a:moveTo>
                  <a:pt x="0" y="0"/>
                </a:moveTo>
                <a:lnTo>
                  <a:pt x="5161641" y="0"/>
                </a:lnTo>
                <a:lnTo>
                  <a:pt x="5161641" y="2396129"/>
                </a:lnTo>
                <a:lnTo>
                  <a:pt x="0" y="2396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34087" y="4029336"/>
            <a:ext cx="8780625" cy="58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Adafruit IO Dashboard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0762" y="664845"/>
            <a:ext cx="8780625" cy="58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Crop Prediction  app(streamlit)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9653F98-FD02-392A-1528-2A3EA1EB0B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75146" t="-175146" r="-175146" b="-175146"/>
          <a:stretch>
            <a:fillRect/>
          </a:stretch>
        </p:blipFill>
        <p:spPr>
          <a:xfrm>
            <a:off x="7471258" y="5032858"/>
            <a:ext cx="2194560" cy="219456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55"/>
    </mc:Choice>
    <mc:Fallback>
      <p:transition spd="slow" advTm="28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6014" y="2122399"/>
            <a:ext cx="8721572" cy="4809109"/>
          </a:xfrm>
          <a:custGeom>
            <a:avLst/>
            <a:gdLst/>
            <a:ahLst/>
            <a:cxnLst/>
            <a:rect l="l" t="t" r="r" b="b"/>
            <a:pathLst>
              <a:path w="8721572" h="4809109">
                <a:moveTo>
                  <a:pt x="0" y="0"/>
                </a:moveTo>
                <a:lnTo>
                  <a:pt x="8721572" y="0"/>
                </a:lnTo>
                <a:lnTo>
                  <a:pt x="8721572" y="4809109"/>
                </a:lnTo>
                <a:lnTo>
                  <a:pt x="0" y="4809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92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966615" y="617220"/>
            <a:ext cx="582037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Circuit Diagram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C9B7E7B-7A0A-9C9A-9788-DEDA5E47CD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75147" t="-175147" r="-175147" b="-175147"/>
          <a:stretch>
            <a:fillRect/>
          </a:stretch>
        </p:blipFill>
        <p:spPr>
          <a:xfrm>
            <a:off x="7471258" y="5032858"/>
            <a:ext cx="2194560" cy="219456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55"/>
    </mc:Choice>
    <mc:Fallback>
      <p:transition spd="slow" advTm="6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9740" y="2081395"/>
            <a:ext cx="7641312" cy="388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Canva Sans"/>
              </a:rPr>
              <a:t>Data Collection and Prediction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Canva Sans"/>
              </a:rPr>
              <a:t>Remotely Control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Canva Sans"/>
              </a:rPr>
              <a:t>Lowered Operation Costs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Canva Sans"/>
              </a:rPr>
              <a:t>Increased Quality of Production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Canva Sans"/>
              </a:rPr>
              <a:t>Accurate Farm and Field Evaluation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Canva Sans"/>
              </a:rPr>
              <a:t>Maximizing yield while minimizing resource utilization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Canva Sans"/>
              </a:rPr>
              <a:t>High productivity in less resources 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Canva Sans"/>
              </a:rPr>
              <a:t>Real-time and intelligent cost management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Canva Sans"/>
              </a:rPr>
              <a:t>Crop and Disease  prediction to increase yield</a:t>
            </a:r>
          </a:p>
          <a:p>
            <a:pPr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133600" y="617220"/>
            <a:ext cx="4648972" cy="1028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00000"/>
                </a:solidFill>
                <a:latin typeface="Canva Sans Bold"/>
              </a:rPr>
              <a:t>Advantages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756D22A-A740-F617-B4E1-BA4D0AED53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75147" t="-175147" r="-175147" b="-175147"/>
          <a:stretch>
            <a:fillRect/>
          </a:stretch>
        </p:blipFill>
        <p:spPr>
          <a:xfrm>
            <a:off x="7471258" y="5032858"/>
            <a:ext cx="2194560" cy="219456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34"/>
    </mc:Choice>
    <mc:Fallback>
      <p:transition spd="slow" advTm="59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935" t="-34825" r="-2599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99896" y="4002505"/>
            <a:ext cx="5809537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Improve User Interface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Build App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Fertiliser quantity predict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Display content in Multiple Language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3657600"/>
            <a:ext cx="6209328" cy="2272230"/>
            <a:chOff x="0" y="0"/>
            <a:chExt cx="6684540" cy="24461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84540" cy="2446129"/>
            </a:xfrm>
            <a:custGeom>
              <a:avLst/>
              <a:gdLst/>
              <a:ahLst/>
              <a:cxnLst/>
              <a:rect l="l" t="t" r="r" b="b"/>
              <a:pathLst>
                <a:path w="6684540" h="2446129">
                  <a:moveTo>
                    <a:pt x="6560079" y="2446128"/>
                  </a:moveTo>
                  <a:lnTo>
                    <a:pt x="124460" y="2446128"/>
                  </a:lnTo>
                  <a:cubicBezTo>
                    <a:pt x="55880" y="2446128"/>
                    <a:pt x="0" y="2390248"/>
                    <a:pt x="0" y="2321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60080" y="0"/>
                  </a:lnTo>
                  <a:cubicBezTo>
                    <a:pt x="6628660" y="0"/>
                    <a:pt x="6684540" y="55880"/>
                    <a:pt x="6684540" y="124460"/>
                  </a:cubicBezTo>
                  <a:lnTo>
                    <a:pt x="6684540" y="2321669"/>
                  </a:lnTo>
                  <a:cubicBezTo>
                    <a:pt x="6684540" y="2390248"/>
                    <a:pt x="6628660" y="2446129"/>
                    <a:pt x="6560080" y="244612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4963758" y="1697990"/>
            <a:ext cx="4353676" cy="3265257"/>
          </a:xfrm>
          <a:custGeom>
            <a:avLst/>
            <a:gdLst/>
            <a:ahLst/>
            <a:cxnLst/>
            <a:rect l="l" t="t" r="r" b="b"/>
            <a:pathLst>
              <a:path w="4353676" h="3265257">
                <a:moveTo>
                  <a:pt x="0" y="0"/>
                </a:moveTo>
                <a:lnTo>
                  <a:pt x="4353675" y="0"/>
                </a:lnTo>
                <a:lnTo>
                  <a:pt x="4353675" y="3265257"/>
                </a:lnTo>
                <a:lnTo>
                  <a:pt x="0" y="32652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352" r="-635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972032" y="521970"/>
            <a:ext cx="5809537" cy="10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sz="6053">
                <a:solidFill>
                  <a:srgbClr val="000000"/>
                </a:solidFill>
                <a:latin typeface="Canva Sans Bold"/>
              </a:rPr>
              <a:t>FUTURE SCOPE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3619500"/>
            <a:ext cx="6209328" cy="271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Improve User Interface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Hardware implementation 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Create User-Friendly App 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Medicine &amp; Fertilizer recommendation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Implementation of a language-agnostic platform supporting diverse linguistic interfaces. 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82845B0-E871-242B-26B2-212DBA4898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75147" t="-175147" r="-175147" b="-175147"/>
          <a:stretch>
            <a:fillRect/>
          </a:stretch>
        </p:blipFill>
        <p:spPr>
          <a:xfrm>
            <a:off x="7471258" y="5032858"/>
            <a:ext cx="2194560" cy="219456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09"/>
    </mc:Choice>
    <mc:Fallback>
      <p:transition spd="slow" advTm="37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7878" y="1759751"/>
            <a:ext cx="4229035" cy="5483351"/>
          </a:xfrm>
          <a:custGeom>
            <a:avLst/>
            <a:gdLst/>
            <a:ahLst/>
            <a:cxnLst/>
            <a:rect l="l" t="t" r="r" b="b"/>
            <a:pathLst>
              <a:path w="4229035" h="5483351">
                <a:moveTo>
                  <a:pt x="0" y="0"/>
                </a:moveTo>
                <a:lnTo>
                  <a:pt x="4229035" y="0"/>
                </a:lnTo>
                <a:lnTo>
                  <a:pt x="4229035" y="5483351"/>
                </a:lnTo>
                <a:lnTo>
                  <a:pt x="0" y="5483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976729" y="331470"/>
            <a:ext cx="804535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Scan for predict crop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BFFE76E-F183-0BE3-6F78-D2C7FE37F1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75147" t="-175147" r="-175147" b="-175147"/>
          <a:stretch>
            <a:fillRect/>
          </a:stretch>
        </p:blipFill>
        <p:spPr>
          <a:xfrm>
            <a:off x="7471258" y="5032858"/>
            <a:ext cx="2194560" cy="219456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98"/>
    </mc:Choice>
    <mc:Fallback>
      <p:transition spd="slow" advTm="10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314</Words>
  <Application>Microsoft Office PowerPoint</Application>
  <PresentationFormat>Custom</PresentationFormat>
  <Paragraphs>64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Nunito Sans</vt:lpstr>
      <vt:lpstr>Nunito Sans Heavy</vt:lpstr>
      <vt:lpstr>Canva Sans Bold</vt:lpstr>
      <vt:lpstr>Source Sans Pro</vt:lpstr>
      <vt:lpstr>Canva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By: Tech Raiders</dc:title>
  <cp:lastModifiedBy>Shyam  Singh</cp:lastModifiedBy>
  <cp:revision>2</cp:revision>
  <dcterms:created xsi:type="dcterms:W3CDTF">2006-08-16T00:00:00Z</dcterms:created>
  <dcterms:modified xsi:type="dcterms:W3CDTF">2023-11-05T08:39:54Z</dcterms:modified>
  <dc:identifier>DAFxm1ruqe4</dc:identifier>
</cp:coreProperties>
</file>